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9" r:id="rId13"/>
    <p:sldId id="267" r:id="rId14"/>
    <p:sldId id="270" r:id="rId15"/>
    <p:sldId id="268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9BEE"/>
    <a:srgbClr val="71BEF3"/>
    <a:srgbClr val="4ABDF0"/>
    <a:srgbClr val="33CCCC"/>
    <a:srgbClr val="009999"/>
    <a:srgbClr val="EC30D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612BA-81B2-4D69-9D2F-6109586E3B0B}" type="datetimeFigureOut">
              <a:rPr lang="el-GR" smtClean="0"/>
              <a:pPr/>
              <a:t>8/5/2017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045F3-0B45-4212-9E0C-2AA97F110B6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- Ορθογώνιο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- Ορθογώνιο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- Ορθογώνιο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- Ορθογώνιο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Ορθογώνιο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- Στρογγυλεμένο ορθογώνιο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- Στρογγυλεμένο ορθογώνιο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Ορθογώνιο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5721A9F-5758-4579-AF32-45309F1F9575}" type="datetimeFigureOut">
              <a:rPr lang="el-GR" smtClean="0"/>
              <a:pPr/>
              <a:t>8/5/2017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DEA24A3-CEC4-4004-B763-79A92BF45A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1A9F-5758-4579-AF32-45309F1F9575}" type="datetimeFigureOut">
              <a:rPr lang="el-GR" smtClean="0"/>
              <a:pPr/>
              <a:t>8/5/2017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24A3-CEC4-4004-B763-79A92BF45A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1A9F-5758-4579-AF32-45309F1F9575}" type="datetimeFigureOut">
              <a:rPr lang="el-GR" smtClean="0"/>
              <a:pPr/>
              <a:t>8/5/2017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24A3-CEC4-4004-B763-79A92BF45A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1A9F-5758-4579-AF32-45309F1F9575}" type="datetimeFigureOut">
              <a:rPr lang="el-GR" smtClean="0"/>
              <a:pPr/>
              <a:t>8/5/2017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24A3-CEC4-4004-B763-79A92BF45A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1A9F-5758-4579-AF32-45309F1F9575}" type="datetimeFigureOut">
              <a:rPr lang="el-GR" smtClean="0"/>
              <a:pPr/>
              <a:t>8/5/2017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24A3-CEC4-4004-B763-79A92BF45A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1A9F-5758-4579-AF32-45309F1F9575}" type="datetimeFigureOut">
              <a:rPr lang="el-GR" smtClean="0"/>
              <a:pPr/>
              <a:t>8/5/2017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24A3-CEC4-4004-B763-79A92BF45A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721A9F-5758-4579-AF32-45309F1F9575}" type="datetimeFigureOut">
              <a:rPr lang="el-GR" smtClean="0"/>
              <a:pPr/>
              <a:t>8/5/2017</a:t>
            </a:fld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EA24A3-CEC4-4004-B763-79A92BF45AF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5721A9F-5758-4579-AF32-45309F1F9575}" type="datetimeFigureOut">
              <a:rPr lang="el-GR" smtClean="0"/>
              <a:pPr/>
              <a:t>8/5/2017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DEA24A3-CEC4-4004-B763-79A92BF45A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1A9F-5758-4579-AF32-45309F1F9575}" type="datetimeFigureOut">
              <a:rPr lang="el-GR" smtClean="0"/>
              <a:pPr/>
              <a:t>8/5/2017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24A3-CEC4-4004-B763-79A92BF45A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1A9F-5758-4579-AF32-45309F1F9575}" type="datetimeFigureOut">
              <a:rPr lang="el-GR" smtClean="0"/>
              <a:pPr/>
              <a:t>8/5/2017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24A3-CEC4-4004-B763-79A92BF45A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1A9F-5758-4579-AF32-45309F1F9575}" type="datetimeFigureOut">
              <a:rPr lang="el-GR" smtClean="0"/>
              <a:pPr/>
              <a:t>8/5/2017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A24A3-CEC4-4004-B763-79A92BF45AF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- Ορθογώνιο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- Ορθογώνιο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- Ορθογώνιο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5721A9F-5758-4579-AF32-45309F1F9575}" type="datetimeFigureOut">
              <a:rPr lang="el-GR" smtClean="0"/>
              <a:pPr/>
              <a:t>8/5/2017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DEA24A3-CEC4-4004-B763-79A92BF45AF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miniazeem/liquid-crystals-and-their-applications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aylordotorg.github.io/text_general-chemistry-principles-patterns-and-applications-v1.0/s15-08-liquid-crystals.html" TargetMode="External"/><Relationship Id="rId5" Type="http://schemas.openxmlformats.org/officeDocument/2006/relationships/hyperlink" Target="https://www.nsf.gov/news/mmg/mmg_disp.jsp?med_id=68654" TargetMode="External"/><Relationship Id="rId4" Type="http://schemas.openxmlformats.org/officeDocument/2006/relationships/hyperlink" Target="https://www.slideshare.net/saurav9119/liquid-crystal-and-liquid-crystal-polyme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28596" y="2143116"/>
            <a:ext cx="8458200" cy="147002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Liquid crystals and their applications </a:t>
            </a:r>
            <a:endParaRPr lang="el-GR" dirty="0"/>
          </a:p>
        </p:txBody>
      </p:sp>
      <p:pic>
        <p:nvPicPr>
          <p:cNvPr id="5" name="0 - Εικόνα" descr="sima_uoc.gif"/>
          <p:cNvPicPr/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1678895" cy="1607155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2857488" y="285728"/>
            <a:ext cx="60722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000" dirty="0"/>
          </a:p>
          <a:p>
            <a:r>
              <a:rPr lang="en-US" sz="2400" b="1" dirty="0" smtClean="0"/>
              <a:t>   </a:t>
            </a:r>
            <a:r>
              <a:rPr lang="el-GR" sz="2400" b="1" dirty="0" smtClean="0">
                <a:solidFill>
                  <a:schemeClr val="bg1"/>
                </a:solidFill>
              </a:rPr>
              <a:t>ΤΜΗΜΑ ΧΗΜΕΙΑΣ</a:t>
            </a:r>
            <a:r>
              <a:rPr lang="el-GR" sz="2400" dirty="0" smtClean="0">
                <a:solidFill>
                  <a:schemeClr val="bg1"/>
                </a:solidFill>
              </a:rPr>
              <a:t>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l-GR" sz="2400" b="1" dirty="0" smtClean="0">
                <a:solidFill>
                  <a:schemeClr val="bg1"/>
                </a:solidFill>
              </a:rPr>
              <a:t>ΠΑΝΕΠΙΣΤΗΜΙΟ ΚΡΗΤΗΣ </a:t>
            </a:r>
            <a:r>
              <a:rPr lang="el-GR" sz="2000" b="1" dirty="0" smtClean="0"/>
              <a:t/>
            </a:r>
            <a:br>
              <a:rPr lang="el-GR" sz="2000" b="1" dirty="0" smtClean="0"/>
            </a:br>
            <a:endParaRPr lang="el-GR" sz="2000" dirty="0"/>
          </a:p>
        </p:txBody>
      </p:sp>
      <p:sp>
        <p:nvSpPr>
          <p:cNvPr id="7" name="6 - Ορθογώνιο"/>
          <p:cNvSpPr/>
          <p:nvPr/>
        </p:nvSpPr>
        <p:spPr>
          <a:xfrm>
            <a:off x="0" y="5429264"/>
            <a:ext cx="54292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err="1" smtClean="0">
                <a:latin typeface="Times New Roman"/>
                <a:cs typeface="Times New Roman"/>
              </a:rPr>
              <a:t>Υπερομοριακή</a:t>
            </a:r>
            <a:r>
              <a:rPr lang="el-GR" sz="2000" b="1" dirty="0" smtClean="0">
                <a:latin typeface="Times New Roman"/>
                <a:cs typeface="Times New Roman"/>
              </a:rPr>
              <a:t> Χημεία</a:t>
            </a:r>
            <a:endParaRPr lang="en-US" sz="2000" b="1" dirty="0" smtClean="0">
              <a:latin typeface="Times New Roman"/>
              <a:cs typeface="Times New Roman"/>
            </a:endParaRPr>
          </a:p>
          <a:p>
            <a:r>
              <a:rPr lang="el-GR" sz="2000" dirty="0" smtClean="0">
                <a:latin typeface="Times New Roman"/>
                <a:cs typeface="Times New Roman"/>
              </a:rPr>
              <a:t>Υπεύθυνος Καθηγητής</a:t>
            </a:r>
            <a:r>
              <a:rPr lang="en-US" sz="2000" dirty="0" smtClean="0">
                <a:latin typeface="Times New Roman"/>
                <a:cs typeface="Times New Roman"/>
              </a:rPr>
              <a:t>:</a:t>
            </a:r>
            <a:r>
              <a:rPr lang="el-GR" sz="2000" dirty="0" smtClean="0">
                <a:latin typeface="Times New Roman"/>
                <a:cs typeface="Times New Roman"/>
              </a:rPr>
              <a:t> Αθανάσιος </a:t>
            </a:r>
            <a:r>
              <a:rPr lang="el-GR" sz="2000" dirty="0" err="1" smtClean="0">
                <a:latin typeface="Times New Roman"/>
                <a:cs typeface="Times New Roman"/>
              </a:rPr>
              <a:t>Κουτσολέλος</a:t>
            </a:r>
            <a:endParaRPr lang="en-US" sz="2000" dirty="0" smtClean="0">
              <a:latin typeface="Times New Roman"/>
              <a:cs typeface="Times New Roman"/>
            </a:endParaRP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r>
              <a:rPr lang="el-GR" sz="2000" i="1" dirty="0" smtClean="0">
                <a:latin typeface="Times New Roman"/>
                <a:cs typeface="Times New Roman"/>
              </a:rPr>
              <a:t>Δευτέρα </a:t>
            </a:r>
            <a:r>
              <a:rPr lang="en-US" sz="2000" i="1" dirty="0" smtClean="0">
                <a:latin typeface="Times New Roman"/>
                <a:cs typeface="Times New Roman"/>
              </a:rPr>
              <a:t>0</a:t>
            </a:r>
            <a:r>
              <a:rPr lang="el-GR" sz="2000" i="1" dirty="0" smtClean="0">
                <a:latin typeface="Times New Roman"/>
                <a:cs typeface="Times New Roman"/>
              </a:rPr>
              <a:t>8/</a:t>
            </a:r>
            <a:r>
              <a:rPr lang="en-US" sz="2000" i="1" dirty="0" smtClean="0">
                <a:latin typeface="Times New Roman"/>
                <a:cs typeface="Times New Roman"/>
              </a:rPr>
              <a:t>0</a:t>
            </a:r>
            <a:r>
              <a:rPr lang="el-GR" sz="2000" i="1" dirty="0" smtClean="0">
                <a:latin typeface="Times New Roman"/>
                <a:cs typeface="Times New Roman"/>
              </a:rPr>
              <a:t>5/201</a:t>
            </a:r>
            <a:r>
              <a:rPr lang="en-US" sz="2000" i="1" dirty="0" smtClean="0">
                <a:latin typeface="Times New Roman"/>
                <a:cs typeface="Times New Roman"/>
              </a:rPr>
              <a:t>7</a:t>
            </a:r>
            <a:endParaRPr lang="el-GR" dirty="0" smtClean="0">
              <a:latin typeface="Times New Roman"/>
              <a:cs typeface="Times New Roman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000100" y="4214818"/>
            <a:ext cx="707236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Εργαστήριο Μηχανικής,  Ανάπτυξης και Σχεδιασμού Κρυστάλλων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Υπεύθυνος: Καθ. Κωνσταντίνος Δημάδης</a:t>
            </a:r>
          </a:p>
          <a:p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6656781" y="6150114"/>
            <a:ext cx="2487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Σκορδαλού Γεωργία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AM. 924</a:t>
            </a:r>
            <a:endParaRPr lang="el-GR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l-GR" sz="3600" b="1" u="sng" dirty="0" err="1" smtClean="0"/>
              <a:t>Λυοτροπικοί</a:t>
            </a:r>
            <a:r>
              <a:rPr lang="el-GR" sz="3600" b="1" u="sng" dirty="0" smtClean="0"/>
              <a:t> υγροί κρύσταλλοι</a:t>
            </a:r>
            <a:endParaRPr lang="el-GR" sz="3600" b="1" u="sng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428868"/>
            <a:ext cx="3603510" cy="86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0" y="1928802"/>
            <a:ext cx="89296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dirty="0" smtClean="0"/>
              <a:t> </a:t>
            </a:r>
            <a:r>
              <a:rPr lang="el-GR" sz="2000" dirty="0" smtClean="0"/>
              <a:t>Σύστημα 2 συστατικών όπου </a:t>
            </a:r>
            <a:r>
              <a:rPr lang="el-GR" sz="2000" dirty="0" err="1" smtClean="0"/>
              <a:t>αμφίφιλα</a:t>
            </a:r>
            <a:r>
              <a:rPr lang="el-GR" sz="2000" dirty="0" smtClean="0"/>
              <a:t> μόρια διαλύονται σε διαλύτη</a:t>
            </a:r>
          </a:p>
          <a:p>
            <a:pPr>
              <a:buFont typeface="Wingdings" pitchFamily="2" charset="2"/>
              <a:buChar char="v"/>
            </a:pPr>
            <a:endParaRPr lang="el-GR" sz="2000" dirty="0" smtClean="0"/>
          </a:p>
          <a:p>
            <a:pPr>
              <a:buFont typeface="Wingdings" pitchFamily="2" charset="2"/>
              <a:buChar char="v"/>
            </a:pPr>
            <a:endParaRPr lang="el-GR" sz="2000" dirty="0" smtClean="0"/>
          </a:p>
          <a:p>
            <a:pPr>
              <a:buFont typeface="Wingdings" pitchFamily="2" charset="2"/>
              <a:buChar char="v"/>
            </a:pPr>
            <a:endParaRPr lang="el-GR" sz="2000" dirty="0" smtClean="0"/>
          </a:p>
          <a:p>
            <a:pPr>
              <a:buFont typeface="Wingdings" pitchFamily="2" charset="2"/>
              <a:buChar char="v"/>
            </a:pPr>
            <a:endParaRPr lang="el-GR" sz="2000" dirty="0" smtClean="0"/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 Μόρια του διαλύτη γεμίζουν το χώρο γύρω από τα </a:t>
            </a:r>
            <a:r>
              <a:rPr lang="el-GR" sz="2000" dirty="0" err="1" smtClean="0"/>
              <a:t>μικύλλια</a:t>
            </a:r>
            <a:r>
              <a:rPr lang="el-GR" sz="2000" dirty="0" smtClean="0"/>
              <a:t> </a:t>
            </a:r>
            <a:r>
              <a:rPr lang="el-GR" sz="2000" dirty="0" smtClean="0">
                <a:sym typeface="Wingdings" pitchFamily="2" charset="2"/>
              </a:rPr>
              <a:t> ρευστότητα</a:t>
            </a:r>
            <a:endParaRPr lang="el-GR" sz="2000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v"/>
            </a:pPr>
            <a:endParaRPr lang="el-GR" sz="2000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v"/>
            </a:pPr>
            <a:r>
              <a:rPr lang="el-GR" sz="2000" dirty="0" smtClean="0">
                <a:sym typeface="Wingdings" pitchFamily="2" charset="2"/>
              </a:rPr>
              <a:t> Οι </a:t>
            </a:r>
            <a:r>
              <a:rPr lang="el-GR" sz="2000" dirty="0" err="1" smtClean="0">
                <a:sym typeface="Wingdings" pitchFamily="2" charset="2"/>
              </a:rPr>
              <a:t>Λυοτροπικές</a:t>
            </a:r>
            <a:r>
              <a:rPr lang="el-GR" sz="2000" dirty="0" smtClean="0">
                <a:sym typeface="Wingdings" pitchFamily="2" charset="2"/>
              </a:rPr>
              <a:t> φάσεις εξαρτώνται από τη </a:t>
            </a:r>
            <a:r>
              <a:rPr lang="el-GR" sz="2000" b="1" dirty="0" smtClean="0">
                <a:sym typeface="Wingdings" pitchFamily="2" charset="2"/>
              </a:rPr>
              <a:t>συγκέντρωση των μορίων </a:t>
            </a:r>
            <a:r>
              <a:rPr lang="el-GR" sz="2000" dirty="0" smtClean="0">
                <a:sym typeface="Wingdings" pitchFamily="2" charset="2"/>
              </a:rPr>
              <a:t>εκτός από την </a:t>
            </a:r>
            <a:r>
              <a:rPr lang="el-GR" sz="2000" b="1" dirty="0" smtClean="0">
                <a:sym typeface="Wingdings" pitchFamily="2" charset="2"/>
              </a:rPr>
              <a:t>Τ</a:t>
            </a:r>
          </a:p>
          <a:p>
            <a:pPr>
              <a:buFont typeface="Wingdings" pitchFamily="2" charset="2"/>
              <a:buChar char="v"/>
            </a:pPr>
            <a:endParaRPr lang="el-GR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v"/>
            </a:pPr>
            <a:endParaRPr lang="el-GR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3275" y="4524375"/>
            <a:ext cx="58007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-714412" y="50004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l-GR" b="1" u="sng" dirty="0" smtClean="0"/>
              <a:t>Εφαρμογές</a:t>
            </a:r>
            <a:endParaRPr lang="el-GR" b="1" u="sng" dirty="0"/>
          </a:p>
        </p:txBody>
      </p:sp>
      <p:pic>
        <p:nvPicPr>
          <p:cNvPr id="7" name="Picture 7" descr="Αποτέλεσμα εικόνας για liquid crystal and applica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1919284" cy="1919285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571472" y="1643050"/>
            <a:ext cx="20922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err="1" smtClean="0"/>
              <a:t>Θερμογραφία</a:t>
            </a:r>
            <a:r>
              <a:rPr lang="en-US" sz="2000" b="1" dirty="0" smtClean="0"/>
              <a:t>:</a:t>
            </a:r>
            <a:endParaRPr lang="el-GR" sz="2000" b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857496"/>
            <a:ext cx="1658464" cy="146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500570"/>
            <a:ext cx="2203444" cy="197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- TextBox"/>
          <p:cNvSpPr txBox="1"/>
          <p:nvPr/>
        </p:nvSpPr>
        <p:spPr>
          <a:xfrm>
            <a:off x="5123348" y="2143116"/>
            <a:ext cx="4105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Δαχτυλίδι ψυχολογικής διάθεσης</a:t>
            </a:r>
            <a:endParaRPr lang="el-GR" b="1" dirty="0"/>
          </a:p>
        </p:txBody>
      </p:sp>
      <p:sp>
        <p:nvSpPr>
          <p:cNvPr id="15" name="14 - TextBox"/>
          <p:cNvSpPr txBox="1"/>
          <p:nvPr/>
        </p:nvSpPr>
        <p:spPr>
          <a:xfrm>
            <a:off x="2071670" y="2357430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Διακυμάνσεις Τ </a:t>
            </a:r>
            <a:r>
              <a:rPr lang="el-GR" dirty="0" smtClean="0">
                <a:sym typeface="Wingdings" pitchFamily="2" charset="2"/>
              </a:rPr>
              <a:t> αλλαγές στην κρυσταλλικότητα της δομής  χρωματικές διαφορές</a:t>
            </a:r>
            <a:endParaRPr lang="el-GR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500570"/>
            <a:ext cx="49911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- TextBox"/>
          <p:cNvSpPr txBox="1"/>
          <p:nvPr/>
        </p:nvSpPr>
        <p:spPr>
          <a:xfrm>
            <a:off x="2928926" y="3929066"/>
            <a:ext cx="1811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Θ</a:t>
            </a:r>
            <a:r>
              <a:rPr lang="el-GR" sz="2000" b="1" dirty="0" smtClean="0"/>
              <a:t>ερμόμετρα</a:t>
            </a:r>
            <a:endParaRPr lang="el-G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1833571" cy="223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https://saylordotorg.github.io/text_general-chemistry-principles-patterns-and-applications-v1.0/section_15/1edca65698887a64be7c311febe43ff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501137"/>
            <a:ext cx="3500430" cy="6356864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1000100" y="4214818"/>
            <a:ext cx="36433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Schematic Drawing of an LCD Device, Showing the Various </a:t>
            </a:r>
            <a:r>
              <a:rPr lang="en-US" b="1" i="1" dirty="0" smtClean="0"/>
              <a:t>Layers:</a:t>
            </a:r>
            <a:endParaRPr lang="el-GR" b="1" dirty="0"/>
          </a:p>
        </p:txBody>
      </p:sp>
      <p:sp>
        <p:nvSpPr>
          <p:cNvPr id="8" name="7 - TextBox"/>
          <p:cNvSpPr txBox="1"/>
          <p:nvPr/>
        </p:nvSpPr>
        <p:spPr>
          <a:xfrm>
            <a:off x="1785918" y="1643050"/>
            <a:ext cx="3291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/>
              <a:t>Συστήματα απεικόνισης</a:t>
            </a:r>
            <a:endParaRPr lang="el-GR" sz="2000" b="1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2571744"/>
            <a:ext cx="13525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TextBox"/>
          <p:cNvSpPr txBox="1"/>
          <p:nvPr/>
        </p:nvSpPr>
        <p:spPr>
          <a:xfrm>
            <a:off x="285720" y="5643578"/>
            <a:ext cx="492922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Ηλεκτρικό πεδίο </a:t>
            </a:r>
            <a:r>
              <a:rPr lang="el-GR" dirty="0" smtClean="0">
                <a:sym typeface="Wingdings" pitchFamily="2" charset="2"/>
              </a:rPr>
              <a:t> Αλλαγή στη διευθέτηση των μορίων  </a:t>
            </a:r>
            <a:r>
              <a:rPr lang="el-GR" sz="2000" dirty="0" smtClean="0">
                <a:sym typeface="Wingdings" pitchFamily="2" charset="2"/>
              </a:rPr>
              <a:t>οπτικές ιδιότητες!</a:t>
            </a:r>
            <a:endParaRPr lang="el-GR" dirty="0"/>
          </a:p>
        </p:txBody>
      </p:sp>
      <p:sp>
        <p:nvSpPr>
          <p:cNvPr id="12" name="1 - Τίτλος"/>
          <p:cNvSpPr>
            <a:spLocks noGrp="1"/>
          </p:cNvSpPr>
          <p:nvPr>
            <p:ph type="title"/>
          </p:nvPr>
        </p:nvSpPr>
        <p:spPr>
          <a:xfrm>
            <a:off x="-1000164" y="35716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l-GR" b="1" u="sng" dirty="0" smtClean="0"/>
              <a:t>Εφαρμογές</a:t>
            </a:r>
            <a:endParaRPr lang="el-GR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429132"/>
            <a:ext cx="19240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85992"/>
            <a:ext cx="22288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3929058" y="1928802"/>
            <a:ext cx="43577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LC </a:t>
            </a:r>
            <a:r>
              <a:rPr lang="en-US" sz="2400" b="1" dirty="0" smtClean="0"/>
              <a:t>polymers:</a:t>
            </a:r>
            <a:endParaRPr lang="el-GR" sz="2400" b="1" dirty="0" smtClean="0"/>
          </a:p>
          <a:p>
            <a:endParaRPr lang="en-US" sz="2400" b="1" dirty="0" smtClean="0"/>
          </a:p>
          <a:p>
            <a:r>
              <a:rPr lang="el-GR" sz="2000" dirty="0" smtClean="0"/>
              <a:t>Άκαμπτα πολυμερή, μακριές αλυσίδες </a:t>
            </a:r>
            <a:r>
              <a:rPr lang="el-GR" sz="2000" dirty="0" smtClean="0">
                <a:sym typeface="Wingdings" pitchFamily="2" charset="2"/>
              </a:rPr>
              <a:t> Ισχυρές </a:t>
            </a:r>
            <a:r>
              <a:rPr lang="el-GR" sz="2000" dirty="0" err="1" smtClean="0">
                <a:sym typeface="Wingdings" pitchFamily="2" charset="2"/>
              </a:rPr>
              <a:t>διαμοριακές</a:t>
            </a:r>
            <a:r>
              <a:rPr lang="el-GR" sz="2000" dirty="0" smtClean="0">
                <a:sym typeface="Wingdings" pitchFamily="2" charset="2"/>
              </a:rPr>
              <a:t> δυνάμεις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r>
              <a:rPr lang="el-GR" sz="2000" dirty="0" smtClean="0"/>
              <a:t> </a:t>
            </a:r>
            <a:r>
              <a:rPr lang="el-GR" sz="2000" dirty="0" smtClean="0"/>
              <a:t>                        ΥΨΗΛΗ ΑΝΤΟΧΗ!!</a:t>
            </a:r>
            <a:endParaRPr lang="el-GR" sz="2000" dirty="0"/>
          </a:p>
        </p:txBody>
      </p:sp>
      <p:sp>
        <p:nvSpPr>
          <p:cNvPr id="12" name="1 - Τίτλος"/>
          <p:cNvSpPr>
            <a:spLocks noGrp="1"/>
          </p:cNvSpPr>
          <p:nvPr>
            <p:ph type="title"/>
          </p:nvPr>
        </p:nvSpPr>
        <p:spPr>
          <a:xfrm>
            <a:off x="-1000164" y="21429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l-GR" b="1" u="sng" dirty="0" smtClean="0"/>
              <a:t>Εφαρμογές</a:t>
            </a:r>
            <a:endParaRPr lang="el-GR" b="1" u="sng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714884"/>
            <a:ext cx="4499992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-1000164" y="21429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l-GR" b="1" u="sng" dirty="0" smtClean="0"/>
              <a:t>Εφαρμογές</a:t>
            </a:r>
            <a:endParaRPr lang="el-GR" b="1" u="sng" dirty="0"/>
          </a:p>
        </p:txBody>
      </p:sp>
      <p:sp>
        <p:nvSpPr>
          <p:cNvPr id="6" name="5 - TextBox"/>
          <p:cNvSpPr txBox="1"/>
          <p:nvPr/>
        </p:nvSpPr>
        <p:spPr>
          <a:xfrm>
            <a:off x="1857356" y="1357298"/>
            <a:ext cx="5947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i="1" dirty="0" smtClean="0"/>
              <a:t>Επίδραση των υγρών κρυστάλλων στη φύση!</a:t>
            </a:r>
            <a:endParaRPr lang="el-GR" sz="2000" b="1" i="1" dirty="0"/>
          </a:p>
        </p:txBody>
      </p:sp>
      <p:sp>
        <p:nvSpPr>
          <p:cNvPr id="7" name="6 - TextBox"/>
          <p:cNvSpPr txBox="1"/>
          <p:nvPr/>
        </p:nvSpPr>
        <p:spPr>
          <a:xfrm>
            <a:off x="428596" y="2214554"/>
            <a:ext cx="38218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Βλέννα του γυμνοσάλιαγκα</a:t>
            </a:r>
            <a:r>
              <a:rPr lang="en-US" sz="2000" b="1" dirty="0" smtClean="0"/>
              <a:t>:</a:t>
            </a:r>
            <a:endParaRPr lang="el-GR" sz="2000" b="1" dirty="0" smtClean="0"/>
          </a:p>
          <a:p>
            <a:r>
              <a:rPr lang="el-GR" dirty="0" smtClean="0"/>
              <a:t>Ρύθμιση ιξώδους ανάλογα με τις συνθήκες του περιβάλλοντος</a:t>
            </a:r>
            <a:r>
              <a:rPr lang="en-US" sz="2000" b="1" dirty="0" smtClean="0"/>
              <a:t> </a:t>
            </a:r>
            <a:endParaRPr lang="el-GR" sz="20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00504"/>
            <a:ext cx="4112681" cy="184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4714876" y="2857496"/>
            <a:ext cx="407193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Σκαθάρι «κόσμημα» </a:t>
            </a:r>
            <a:r>
              <a:rPr lang="en-US" sz="2000" b="1" dirty="0" smtClean="0"/>
              <a:t>:</a:t>
            </a:r>
            <a:endParaRPr lang="el-GR" sz="2000" b="1" dirty="0" smtClean="0"/>
          </a:p>
          <a:p>
            <a:endParaRPr lang="el-GR" sz="2000" b="1" dirty="0" smtClean="0"/>
          </a:p>
          <a:p>
            <a:r>
              <a:rPr lang="el-GR" dirty="0" smtClean="0"/>
              <a:t>Αλλαγή χρώματος λόγω ανάκλασης του φωτός όχι απορρόφησής του από χρωστικές ουσίες!</a:t>
            </a:r>
            <a:endParaRPr lang="el-GR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435952"/>
            <a:ext cx="3643306" cy="242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5143512"/>
            <a:ext cx="214310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066800"/>
          </a:xfrm>
        </p:spPr>
        <p:txBody>
          <a:bodyPr/>
          <a:lstStyle/>
          <a:p>
            <a:pPr algn="ctr"/>
            <a:r>
              <a:rPr lang="el-GR" b="1" u="sng" dirty="0" smtClean="0"/>
              <a:t>Βιβλιογραφία </a:t>
            </a:r>
            <a:endParaRPr lang="el-GR" b="1" u="sng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571612"/>
            <a:ext cx="8686800" cy="4357718"/>
          </a:xfrm>
        </p:spPr>
        <p:txBody>
          <a:bodyPr>
            <a:normAutofit fontScale="85000" lnSpcReduction="10000"/>
          </a:bodyPr>
          <a:lstStyle/>
          <a:p>
            <a:r>
              <a:rPr lang="fr-FR" sz="2600" dirty="0" smtClean="0">
                <a:hlinkClick r:id="rId3"/>
              </a:rPr>
              <a:t>https://www.slideshare.net/miniazeem/liquid-crystals-and-their-applications</a:t>
            </a:r>
            <a:endParaRPr lang="el-GR" sz="2600" dirty="0" smtClean="0"/>
          </a:p>
          <a:p>
            <a:r>
              <a:rPr lang="fr-FR" sz="2600" dirty="0" smtClean="0">
                <a:hlinkClick r:id="rId4"/>
              </a:rPr>
              <a:t>https://www.slideshare.net/saurav9119/liquid-crystal-and-liquid-crystal-polymer</a:t>
            </a:r>
            <a:endParaRPr lang="el-GR" sz="2600" dirty="0" smtClean="0"/>
          </a:p>
          <a:p>
            <a:r>
              <a:rPr lang="fr-FR" sz="2600" dirty="0" smtClean="0">
                <a:hlinkClick r:id="rId5"/>
              </a:rPr>
              <a:t>https://</a:t>
            </a:r>
            <a:r>
              <a:rPr lang="fr-FR" sz="2600" dirty="0" smtClean="0">
                <a:hlinkClick r:id="rId5"/>
              </a:rPr>
              <a:t>www.nsf.gov/news/mmg/mmg_disp.jsp?med_id=68654</a:t>
            </a:r>
            <a:endParaRPr lang="el-GR" sz="2600" dirty="0" smtClean="0"/>
          </a:p>
          <a:p>
            <a:r>
              <a:rPr lang="el-GR" sz="2600" dirty="0" smtClean="0"/>
              <a:t> </a:t>
            </a:r>
            <a:r>
              <a:rPr lang="fr-FR" sz="2600" dirty="0" smtClean="0">
                <a:hlinkClick r:id="rId6"/>
              </a:rPr>
              <a:t>https://</a:t>
            </a:r>
            <a:r>
              <a:rPr lang="fr-FR" sz="2600" dirty="0" smtClean="0">
                <a:hlinkClick r:id="rId6"/>
              </a:rPr>
              <a:t>saylordotorg.github.io/text_general-chemistry-principles-patterns-and-applications-v1.0/s15-08-liquid-crystals.html</a:t>
            </a:r>
            <a:r>
              <a:rPr lang="el-GR" sz="2600" dirty="0" smtClean="0"/>
              <a:t> </a:t>
            </a:r>
          </a:p>
          <a:p>
            <a:r>
              <a:rPr lang="fr-FR" sz="2600" dirty="0" err="1" smtClean="0">
                <a:solidFill>
                  <a:srgbClr val="769BEE"/>
                </a:solidFill>
              </a:rPr>
              <a:t>Thermotropic</a:t>
            </a:r>
            <a:r>
              <a:rPr lang="fr-FR" sz="2600" dirty="0" smtClean="0">
                <a:solidFill>
                  <a:srgbClr val="769BEE"/>
                </a:solidFill>
              </a:rPr>
              <a:t> </a:t>
            </a:r>
            <a:r>
              <a:rPr lang="fr-FR" sz="2600" dirty="0" err="1" smtClean="0">
                <a:solidFill>
                  <a:srgbClr val="769BEE"/>
                </a:solidFill>
              </a:rPr>
              <a:t>Biaxial</a:t>
            </a:r>
            <a:r>
              <a:rPr lang="fr-FR" sz="2600" dirty="0" smtClean="0">
                <a:solidFill>
                  <a:srgbClr val="769BEE"/>
                </a:solidFill>
              </a:rPr>
              <a:t> </a:t>
            </a:r>
            <a:r>
              <a:rPr lang="fr-FR" sz="2600" dirty="0" err="1" smtClean="0">
                <a:solidFill>
                  <a:srgbClr val="769BEE"/>
                </a:solidFill>
              </a:rPr>
              <a:t>Nematic</a:t>
            </a:r>
            <a:r>
              <a:rPr lang="fr-FR" sz="2600" dirty="0" smtClean="0">
                <a:solidFill>
                  <a:srgbClr val="769BEE"/>
                </a:solidFill>
              </a:rPr>
              <a:t> </a:t>
            </a:r>
            <a:r>
              <a:rPr lang="fr-FR" sz="2600" dirty="0" err="1" smtClean="0">
                <a:solidFill>
                  <a:srgbClr val="769BEE"/>
                </a:solidFill>
              </a:rPr>
              <a:t>Liquid</a:t>
            </a:r>
            <a:r>
              <a:rPr lang="fr-FR" sz="2600" dirty="0" smtClean="0">
                <a:solidFill>
                  <a:srgbClr val="769BEE"/>
                </a:solidFill>
              </a:rPr>
              <a:t> </a:t>
            </a:r>
            <a:r>
              <a:rPr lang="fr-FR" sz="2600" dirty="0" err="1" smtClean="0">
                <a:solidFill>
                  <a:srgbClr val="769BEE"/>
                </a:solidFill>
              </a:rPr>
              <a:t>Crystals</a:t>
            </a:r>
            <a:r>
              <a:rPr lang="el-GR" sz="2600" dirty="0" smtClean="0">
                <a:solidFill>
                  <a:srgbClr val="769BEE"/>
                </a:solidFill>
              </a:rPr>
              <a:t>, </a:t>
            </a:r>
            <a:r>
              <a:rPr lang="sv-SE" sz="2600" dirty="0" smtClean="0">
                <a:solidFill>
                  <a:srgbClr val="769BEE"/>
                </a:solidFill>
              </a:rPr>
              <a:t>L. A. Madsen, T. J. Dingemans, M. Nakata, and E. T. </a:t>
            </a:r>
            <a:r>
              <a:rPr lang="sv-SE" sz="2600" dirty="0" smtClean="0">
                <a:solidFill>
                  <a:srgbClr val="769BEE"/>
                </a:solidFill>
              </a:rPr>
              <a:t>Samulski</a:t>
            </a:r>
            <a:r>
              <a:rPr lang="el-GR" sz="2600" dirty="0" smtClean="0">
                <a:solidFill>
                  <a:srgbClr val="769BEE"/>
                </a:solidFill>
              </a:rPr>
              <a:t>, </a:t>
            </a:r>
            <a:r>
              <a:rPr lang="fr-FR" sz="2600" dirty="0" smtClean="0">
                <a:solidFill>
                  <a:srgbClr val="769BEE"/>
                </a:solidFill>
              </a:rPr>
              <a:t>American </a:t>
            </a:r>
            <a:r>
              <a:rPr lang="fr-FR" sz="2600" dirty="0" err="1" smtClean="0">
                <a:solidFill>
                  <a:srgbClr val="769BEE"/>
                </a:solidFill>
              </a:rPr>
              <a:t>Physical</a:t>
            </a:r>
            <a:r>
              <a:rPr lang="fr-FR" sz="2600" dirty="0" smtClean="0">
                <a:solidFill>
                  <a:srgbClr val="769BEE"/>
                </a:solidFill>
              </a:rPr>
              <a:t> </a:t>
            </a:r>
            <a:r>
              <a:rPr lang="fr-FR" sz="2600" dirty="0" smtClean="0">
                <a:solidFill>
                  <a:srgbClr val="769BEE"/>
                </a:solidFill>
              </a:rPr>
              <a:t>Society</a:t>
            </a:r>
            <a:r>
              <a:rPr lang="el-GR" sz="2600" dirty="0" smtClean="0">
                <a:solidFill>
                  <a:srgbClr val="769BEE"/>
                </a:solidFill>
              </a:rPr>
              <a:t>, 2004</a:t>
            </a:r>
            <a:endParaRPr lang="el-GR" sz="2600" dirty="0" smtClean="0">
              <a:solidFill>
                <a:srgbClr val="769BEE"/>
              </a:solidFill>
            </a:endParaRPr>
          </a:p>
          <a:p>
            <a:r>
              <a:rPr lang="el-GR" sz="2600" dirty="0" smtClean="0"/>
              <a:t> </a:t>
            </a:r>
            <a:r>
              <a:rPr lang="en-US" sz="2600" dirty="0" smtClean="0">
                <a:solidFill>
                  <a:srgbClr val="769BEE"/>
                </a:solidFill>
              </a:rPr>
              <a:t>Applications of liquid crystals, </a:t>
            </a:r>
            <a:r>
              <a:rPr lang="fr-FR" sz="2600" dirty="0" smtClean="0">
                <a:solidFill>
                  <a:srgbClr val="769BEE"/>
                </a:solidFill>
              </a:rPr>
              <a:t>G Meier, E </a:t>
            </a:r>
            <a:r>
              <a:rPr lang="fr-FR" sz="2600" dirty="0" err="1" smtClean="0">
                <a:solidFill>
                  <a:srgbClr val="769BEE"/>
                </a:solidFill>
              </a:rPr>
              <a:t>Sackmann</a:t>
            </a:r>
            <a:r>
              <a:rPr lang="fr-FR" sz="2600" dirty="0" smtClean="0">
                <a:solidFill>
                  <a:srgbClr val="769BEE"/>
                </a:solidFill>
              </a:rPr>
              <a:t>, </a:t>
            </a:r>
            <a:r>
              <a:rPr lang="el-GR" sz="2600" dirty="0" smtClean="0">
                <a:solidFill>
                  <a:srgbClr val="769BEE"/>
                </a:solidFill>
              </a:rPr>
              <a:t/>
            </a:r>
            <a:br>
              <a:rPr lang="el-GR" sz="2600" dirty="0" smtClean="0">
                <a:solidFill>
                  <a:srgbClr val="769BEE"/>
                </a:solidFill>
              </a:rPr>
            </a:br>
            <a:r>
              <a:rPr lang="fr-FR" sz="2600" dirty="0" smtClean="0">
                <a:solidFill>
                  <a:srgbClr val="769BEE"/>
                </a:solidFill>
              </a:rPr>
              <a:t>JG </a:t>
            </a:r>
            <a:r>
              <a:rPr lang="fr-FR" sz="2600" dirty="0" err="1" smtClean="0">
                <a:solidFill>
                  <a:srgbClr val="769BEE"/>
                </a:solidFill>
              </a:rPr>
              <a:t>Grabmaier</a:t>
            </a:r>
            <a:r>
              <a:rPr lang="fr-FR" sz="2600" dirty="0" smtClean="0">
                <a:solidFill>
                  <a:srgbClr val="769BEE"/>
                </a:solidFill>
              </a:rPr>
              <a:t>, 2012, (books.google.com</a:t>
            </a:r>
            <a:r>
              <a:rPr lang="fr-FR" dirty="0" smtClean="0">
                <a:solidFill>
                  <a:srgbClr val="769BEE"/>
                </a:solidFill>
              </a:rPr>
              <a:t>)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περιεχομένου" descr="nematic4.jpg"/>
          <p:cNvPicPr>
            <a:picLocks noGrp="1" noChangeAspect="1"/>
          </p:cNvPicPr>
          <p:nvPr>
            <p:ph idx="1"/>
          </p:nvPr>
        </p:nvPicPr>
        <p:blipFill>
          <a:blip r:embed="rId2">
            <a:lum contrast="4000"/>
          </a:blip>
          <a:stretch>
            <a:fillRect/>
          </a:stretch>
        </p:blipFill>
        <p:spPr>
          <a:xfrm>
            <a:off x="0" y="0"/>
            <a:ext cx="9144000" cy="6858000"/>
          </a:xfrm>
          <a:blipFill>
            <a:blip r:embed="rId3">
              <a:lum contrast="4000"/>
            </a:blip>
            <a:tile tx="0" ty="0" sx="100000" sy="100000" flip="none" algn="tl"/>
          </a:blipFill>
        </p:spPr>
      </p:pic>
      <p:sp>
        <p:nvSpPr>
          <p:cNvPr id="10" name="9 - Ορθογώνιο"/>
          <p:cNvSpPr/>
          <p:nvPr/>
        </p:nvSpPr>
        <p:spPr>
          <a:xfrm>
            <a:off x="2000232" y="214290"/>
            <a:ext cx="4857784" cy="642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066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objectives</a:t>
            </a:r>
            <a:endParaRPr lang="el-GR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500034" y="1357298"/>
            <a:ext cx="7929586" cy="3357586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642910" y="1571612"/>
            <a:ext cx="77867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είναι οι υγροί κρύσταλλοι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>
              <a:buFont typeface="Wingdings" pitchFamily="2" charset="2"/>
              <a:buChar char="v"/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Ποια είναι η ιστορία τους?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Ποιοι είναι οι διαφορετικοί τύποι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ποιες οι διευθετήσεις των μορίων σε αυτούς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Εφαρμογές των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LCs?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14282" y="4000504"/>
            <a:ext cx="3714776" cy="785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/>
          <a:lstStyle/>
          <a:p>
            <a:pPr algn="ct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States of matter</a:t>
            </a:r>
            <a:endParaRPr lang="el-G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- Θέση περιεχομένου" descr="stere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6879" y="1643050"/>
            <a:ext cx="3457121" cy="3322042"/>
          </a:xfrm>
        </p:spPr>
      </p:pic>
      <p:sp>
        <p:nvSpPr>
          <p:cNvPr id="5" name="4 - TextBox"/>
          <p:cNvSpPr txBox="1"/>
          <p:nvPr/>
        </p:nvSpPr>
        <p:spPr>
          <a:xfrm>
            <a:off x="214282" y="1857364"/>
            <a:ext cx="36433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 </a:t>
            </a:r>
            <a:r>
              <a:rPr lang="el-G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 Καθορισμένο σχήμα και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όγκο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/>
              <a:t>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Σ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υγκεκριμένες πλεγματικές θέσεις μορίων, δε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γλιστρούν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 Ισχυρές ελκτικές δυνάμεις</a:t>
            </a:r>
            <a:endParaRPr lang="el-GR" sz="2000" dirty="0" smtClean="0">
              <a:latin typeface="Calibri" pitchFamily="34" charset="0"/>
              <a:cs typeface="Calibri" pitchFamily="34" charset="0"/>
            </a:endParaRPr>
          </a:p>
          <a:p>
            <a:endParaRPr lang="el-GR" sz="2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/>
              <a:t> </a:t>
            </a:r>
            <a:endParaRPr lang="en-US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0" y="5000636"/>
            <a:ext cx="42862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Liquid</a:t>
            </a:r>
            <a:endParaRPr lang="el-GR" sz="20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20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 Συγκεκριμένο όγκο αλλά όχι σχήμα</a:t>
            </a:r>
            <a:endParaRPr lang="el-GR" sz="2000" dirty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Calibri" pitchFamily="34" charset="0"/>
                <a:cs typeface="Calibri" pitchFamily="34" charset="0"/>
              </a:rPr>
              <a:t> Πιο ασθενείς ελκτικές δυνάμεις, γλιστρούν(ροή)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214282" y="4071942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Περιπτώσεις όπου τα όρια φάσης της ύλης είναι ασαφή</a:t>
            </a: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714488"/>
            <a:ext cx="20574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5286375"/>
            <a:ext cx="20383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95074" y="5572140"/>
            <a:ext cx="1648926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16 - Καμπύλη γραμμή σύνδεσης"/>
          <p:cNvCxnSpPr/>
          <p:nvPr/>
        </p:nvCxnSpPr>
        <p:spPr>
          <a:xfrm rot="10800000">
            <a:off x="5857884" y="1643050"/>
            <a:ext cx="642942" cy="571504"/>
          </a:xfrm>
          <a:prstGeom prst="curvedConnector3">
            <a:avLst>
              <a:gd name="adj1" fmla="val 1864"/>
            </a:avLst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Shape"/>
          <p:cNvCxnSpPr>
            <a:stCxn id="4" idx="2"/>
          </p:cNvCxnSpPr>
          <p:nvPr/>
        </p:nvCxnSpPr>
        <p:spPr>
          <a:xfrm rot="5400000">
            <a:off x="6333138" y="4775590"/>
            <a:ext cx="892800" cy="1271804"/>
          </a:xfrm>
          <a:prstGeom prst="curvedConnector2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Καμπύλη γραμμή σύνδεσης"/>
          <p:cNvCxnSpPr/>
          <p:nvPr/>
        </p:nvCxnSpPr>
        <p:spPr>
          <a:xfrm rot="16200000" flipH="1">
            <a:off x="8358214" y="4857760"/>
            <a:ext cx="857256" cy="285752"/>
          </a:xfrm>
          <a:prstGeom prst="curvedConnector3">
            <a:avLst>
              <a:gd name="adj1" fmla="val 43436"/>
            </a:avLst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/>
          <a:lstStyle/>
          <a:p>
            <a:pPr algn="ctr"/>
            <a:r>
              <a:rPr lang="el-G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είναι ο υγρός κρύσταλλος(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LC)?</a:t>
            </a:r>
            <a:endParaRPr lang="el-G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- Θέση περιεχομένου" descr="lc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2" y="4429132"/>
            <a:ext cx="4777230" cy="2247801"/>
          </a:xfrm>
        </p:spPr>
      </p:pic>
      <p:pic>
        <p:nvPicPr>
          <p:cNvPr id="5" name="4 - Εικόνα" descr="liquid-crystals-and-their-applications-7-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857364"/>
            <a:ext cx="5862659" cy="2214578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6215074" y="2643182"/>
            <a:ext cx="2786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“Matter in a state with properties between those of liquids and those of solid crystals”</a:t>
            </a:r>
            <a:endParaRPr lang="el-GR" sz="2000" dirty="0"/>
          </a:p>
        </p:txBody>
      </p:sp>
      <p:sp>
        <p:nvSpPr>
          <p:cNvPr id="7" name="6 - Έλλειψη"/>
          <p:cNvSpPr/>
          <p:nvPr/>
        </p:nvSpPr>
        <p:spPr>
          <a:xfrm>
            <a:off x="6143636" y="2214554"/>
            <a:ext cx="3000364" cy="2214578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428596" y="4643446"/>
            <a:ext cx="4000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Crystals: </a:t>
            </a:r>
            <a:endParaRPr lang="el-GR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dirty="0" smtClean="0"/>
              <a:t>Δομές υψηλής οργάνωσης </a:t>
            </a:r>
            <a:br>
              <a:rPr lang="el-GR" dirty="0" smtClean="0"/>
            </a:br>
            <a:r>
              <a:rPr lang="el-GR" b="1" u="sng" dirty="0" smtClean="0"/>
              <a:t>Χωρική</a:t>
            </a:r>
            <a:r>
              <a:rPr lang="el-GR" dirty="0" smtClean="0"/>
              <a:t> και </a:t>
            </a:r>
            <a:r>
              <a:rPr lang="el-GR" b="1" u="sng" dirty="0" smtClean="0"/>
              <a:t>προσανατολισμένη</a:t>
            </a:r>
            <a:r>
              <a:rPr lang="el-GR" dirty="0" smtClean="0"/>
              <a:t> διευθέτηση των ατόμων σε μεγάλη εμβέλεια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6572264" y="1643050"/>
            <a:ext cx="2089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EC30D6"/>
                </a:solidFill>
              </a:rPr>
              <a:t>Mesophase</a:t>
            </a:r>
            <a:r>
              <a:rPr lang="en-US" sz="2400" b="1" i="1" dirty="0" smtClean="0">
                <a:solidFill>
                  <a:srgbClr val="EC30D6"/>
                </a:solidFill>
              </a:rPr>
              <a:t>!</a:t>
            </a:r>
            <a:endParaRPr lang="el-GR" sz="2400" b="1" i="1" dirty="0">
              <a:solidFill>
                <a:srgbClr val="EC30D6"/>
              </a:solidFill>
            </a:endParaRPr>
          </a:p>
        </p:txBody>
      </p:sp>
      <p:cxnSp>
        <p:nvCxnSpPr>
          <p:cNvPr id="13" name="12 - Ευθύγραμμο βέλος σύνδεσης"/>
          <p:cNvCxnSpPr>
            <a:stCxn id="9" idx="2"/>
          </p:cNvCxnSpPr>
          <p:nvPr/>
        </p:nvCxnSpPr>
        <p:spPr>
          <a:xfrm rot="16200000" flipH="1">
            <a:off x="7432512" y="2288983"/>
            <a:ext cx="395591" cy="27053"/>
          </a:xfrm>
          <a:prstGeom prst="straightConnector1">
            <a:avLst/>
          </a:prstGeom>
          <a:ln w="47625">
            <a:solidFill>
              <a:srgbClr val="EC30D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066800"/>
          </a:xfrm>
        </p:spPr>
        <p:txBody>
          <a:bodyPr/>
          <a:lstStyle/>
          <a:p>
            <a:pPr algn="ctr"/>
            <a:r>
              <a:rPr lang="el-G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Μερικά παραδείγματα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LCs</a:t>
            </a:r>
            <a:endParaRPr lang="el-G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73274" y="1785926"/>
            <a:ext cx="8970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Τόσο στο </a:t>
            </a:r>
            <a:r>
              <a:rPr lang="el-GR" sz="2400" i="1" u="sng" dirty="0" smtClean="0"/>
              <a:t>φυσικό κόσμο </a:t>
            </a:r>
            <a:r>
              <a:rPr lang="el-GR" sz="2400" dirty="0" smtClean="0"/>
              <a:t>όσο και στις </a:t>
            </a:r>
            <a:r>
              <a:rPr lang="el-GR" sz="2400" i="1" u="sng" dirty="0" smtClean="0"/>
              <a:t>τεχνολογικές εφαρμογές</a:t>
            </a:r>
            <a:r>
              <a:rPr lang="en-US" sz="2400" dirty="0" smtClean="0"/>
              <a:t>:</a:t>
            </a:r>
            <a:endParaRPr lang="el-G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8300" y="4838700"/>
            <a:ext cx="24257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3071810"/>
            <a:ext cx="889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508500"/>
            <a:ext cx="15748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2500306"/>
            <a:ext cx="14224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 descr="Αποτέλεσμα εικόνας για liquid crystal and application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3643314"/>
            <a:ext cx="1919284" cy="1919285"/>
          </a:xfrm>
          <a:prstGeom prst="rect">
            <a:avLst/>
          </a:prstGeom>
          <a:noFill/>
        </p:spPr>
      </p:pic>
      <p:pic>
        <p:nvPicPr>
          <p:cNvPr id="1033" name="Picture 9" descr="Αποτέλεσμα εικόνας για liquid crystal in cell membran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" y="4786322"/>
            <a:ext cx="3071802" cy="1904995"/>
          </a:xfrm>
          <a:prstGeom prst="rect">
            <a:avLst/>
          </a:prstGeom>
          <a:noFill/>
        </p:spPr>
      </p:pic>
      <p:pic>
        <p:nvPicPr>
          <p:cNvPr id="1036" name="Picture 12" descr="Αποτέλεσμα εικόνας για dn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049032">
            <a:off x="2302011" y="4587400"/>
            <a:ext cx="2571768" cy="1928826"/>
          </a:xfrm>
          <a:prstGeom prst="rect">
            <a:avLst/>
          </a:prstGeom>
          <a:noFill/>
        </p:spPr>
      </p:pic>
      <p:cxnSp>
        <p:nvCxnSpPr>
          <p:cNvPr id="13" name="12 - Ευθύγραμμο βέλος σύνδεσης"/>
          <p:cNvCxnSpPr/>
          <p:nvPr/>
        </p:nvCxnSpPr>
        <p:spPr>
          <a:xfrm rot="10800000" flipV="1">
            <a:off x="2357422" y="2500304"/>
            <a:ext cx="571506" cy="1428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 rot="5400000">
            <a:off x="2178827" y="3250404"/>
            <a:ext cx="16430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 rot="10800000" flipV="1">
            <a:off x="5214942" y="2428868"/>
            <a:ext cx="207170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/>
          <p:nvPr/>
        </p:nvCxnSpPr>
        <p:spPr>
          <a:xfrm rot="5400000">
            <a:off x="6607984" y="2821776"/>
            <a:ext cx="1071570" cy="2857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ύγραμμο βέλος σύνδεσης"/>
          <p:cNvCxnSpPr/>
          <p:nvPr/>
        </p:nvCxnSpPr>
        <p:spPr>
          <a:xfrm>
            <a:off x="7286644" y="2428868"/>
            <a:ext cx="642943" cy="500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357430"/>
            <a:ext cx="22860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/>
          <a:lstStyle/>
          <a:p>
            <a:pPr algn="ctr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brief history </a:t>
            </a:r>
            <a:endParaRPr lang="el-G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500034" y="2000240"/>
            <a:ext cx="5453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1888: </a:t>
            </a:r>
            <a:r>
              <a:rPr lang="el-GR" dirty="0" smtClean="0"/>
              <a:t>Αυστριακός βοτανολόγος </a:t>
            </a:r>
            <a:r>
              <a:rPr lang="en-US" dirty="0" smtClean="0"/>
              <a:t>Friedrich </a:t>
            </a:r>
            <a:r>
              <a:rPr lang="en-US" dirty="0" err="1" smtClean="0"/>
              <a:t>Reinitzer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71744"/>
            <a:ext cx="5457795" cy="134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714620"/>
            <a:ext cx="3662369" cy="315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1285860"/>
            <a:ext cx="1728192" cy="240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86256"/>
            <a:ext cx="1763688" cy="241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TextBox"/>
          <p:cNvSpPr txBox="1"/>
          <p:nvPr/>
        </p:nvSpPr>
        <p:spPr>
          <a:xfrm>
            <a:off x="1928794" y="6215082"/>
            <a:ext cx="3666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Γερμανός φυσικός </a:t>
            </a:r>
            <a:r>
              <a:rPr lang="en-US" dirty="0" smtClean="0"/>
              <a:t>Otto Lehmann </a:t>
            </a:r>
          </a:p>
          <a:p>
            <a:endParaRPr lang="en-US" dirty="0"/>
          </a:p>
          <a:p>
            <a:r>
              <a:rPr lang="en-US" dirty="0" smtClean="0"/>
              <a:t>  </a:t>
            </a:r>
            <a:endParaRPr lang="el-GR" dirty="0"/>
          </a:p>
        </p:txBody>
      </p:sp>
      <p:sp>
        <p:nvSpPr>
          <p:cNvPr id="11" name="10 - Έλλειψη"/>
          <p:cNvSpPr/>
          <p:nvPr/>
        </p:nvSpPr>
        <p:spPr>
          <a:xfrm>
            <a:off x="2357422" y="2571744"/>
            <a:ext cx="1214446" cy="1500198"/>
          </a:xfrm>
          <a:prstGeom prst="ellipse">
            <a:avLst/>
          </a:prstGeom>
          <a:solidFill>
            <a:schemeClr val="accent1">
              <a:alpha val="8000"/>
            </a:schemeClr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TextBox"/>
          <p:cNvSpPr txBox="1"/>
          <p:nvPr/>
        </p:nvSpPr>
        <p:spPr>
          <a:xfrm>
            <a:off x="4143372" y="5143512"/>
            <a:ext cx="4786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Διατηρούσε ιδιότητες τόσου υγρού(</a:t>
            </a: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ροή</a:t>
            </a:r>
            <a:r>
              <a:rPr lang="el-GR" dirty="0" smtClean="0"/>
              <a:t>) όσο και κρυσταλλικού στερεού(</a:t>
            </a: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στροφή διεύθυνσης πολωμένου φωτός</a:t>
            </a:r>
            <a:r>
              <a:rPr lang="el-GR" dirty="0" smtClean="0"/>
              <a:t>)</a:t>
            </a:r>
            <a:endParaRPr lang="el-GR" dirty="0"/>
          </a:p>
        </p:txBody>
      </p:sp>
      <p:cxnSp>
        <p:nvCxnSpPr>
          <p:cNvPr id="26" name="25 - Καμπύλη γραμμή σύνδεσης"/>
          <p:cNvCxnSpPr>
            <a:stCxn id="11" idx="5"/>
            <a:endCxn id="19" idx="0"/>
          </p:cNvCxnSpPr>
          <p:nvPr/>
        </p:nvCxnSpPr>
        <p:spPr>
          <a:xfrm rot="16200000" flipH="1">
            <a:off x="4319638" y="2926620"/>
            <a:ext cx="1291269" cy="3142513"/>
          </a:xfrm>
          <a:prstGeom prst="curvedConnector3">
            <a:avLst>
              <a:gd name="adj1" fmla="val 50000"/>
            </a:avLst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/>
          <a:lstStyle/>
          <a:p>
            <a:pPr algn="ctr"/>
            <a:r>
              <a:rPr lang="el-GR" u="sng" dirty="0" smtClean="0"/>
              <a:t> Φάσεις υγρών κρυστάλλων</a:t>
            </a:r>
            <a:endParaRPr lang="el-GR" u="sng" dirty="0"/>
          </a:p>
        </p:txBody>
      </p:sp>
      <p:sp>
        <p:nvSpPr>
          <p:cNvPr id="4" name="3 - TextBox"/>
          <p:cNvSpPr txBox="1"/>
          <p:nvPr/>
        </p:nvSpPr>
        <p:spPr>
          <a:xfrm>
            <a:off x="285720" y="4214818"/>
            <a:ext cx="455124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Ανάλογα με τις οπτικές τους ιδιότητες</a:t>
            </a:r>
            <a:r>
              <a:rPr lang="en-US" sz="2000" dirty="0" smtClean="0"/>
              <a:t>:</a:t>
            </a:r>
          </a:p>
          <a:p>
            <a:endParaRPr lang="en-US" dirty="0" smtClean="0"/>
          </a:p>
          <a:p>
            <a:pPr>
              <a:buFont typeface="Wingdings"/>
              <a:buChar char="à"/>
            </a:pPr>
            <a:r>
              <a:rPr lang="en-US" sz="2000" b="1" dirty="0" err="1" smtClean="0">
                <a:sym typeface="Wingdings" pitchFamily="2" charset="2"/>
              </a:rPr>
              <a:t>Thermotropic</a:t>
            </a:r>
            <a:endParaRPr lang="en-US" sz="2000" b="1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Nematic</a:t>
            </a:r>
            <a:endParaRPr lang="en-US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ym typeface="Wingdings" pitchFamily="2" charset="2"/>
              </a:rPr>
              <a:t>   </a:t>
            </a:r>
            <a:r>
              <a:rPr lang="en-US" dirty="0" err="1" smtClean="0">
                <a:sym typeface="Wingdings" pitchFamily="2" charset="2"/>
              </a:rPr>
              <a:t>Smetic</a:t>
            </a:r>
            <a:endParaRPr lang="en-US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ym typeface="Wingdings" pitchFamily="2" charset="2"/>
              </a:rPr>
              <a:t>   </a:t>
            </a:r>
            <a:r>
              <a:rPr lang="en-US" dirty="0" err="1" smtClean="0">
                <a:sym typeface="Wingdings" pitchFamily="2" charset="2"/>
              </a:rPr>
              <a:t>Chiral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nematic</a:t>
            </a:r>
            <a:endParaRPr lang="en-US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ym typeface="Wingdings" pitchFamily="2" charset="2"/>
              </a:rPr>
              <a:t>   </a:t>
            </a:r>
            <a:r>
              <a:rPr lang="en-US" dirty="0" err="1" smtClean="0">
                <a:sym typeface="Wingdings" pitchFamily="2" charset="2"/>
              </a:rPr>
              <a:t>Discotic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nematic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428596" y="1785926"/>
            <a:ext cx="8223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Η ενδιάμεση αυτή φάση χαρακτηρίζεται από το είδος της διάταξης των μορίων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428596" y="2714620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Positional order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διάταξη των μορίων σε συγκεκριμένες θέσεις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3428992" y="3214686"/>
            <a:ext cx="279435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err="1" smtClean="0"/>
              <a:t>Orientational</a:t>
            </a:r>
            <a:r>
              <a:rPr lang="en-US" sz="2000" u="sng" dirty="0" smtClean="0"/>
              <a:t> order</a:t>
            </a:r>
          </a:p>
          <a:p>
            <a:r>
              <a:rPr lang="el-GR" dirty="0" smtClean="0"/>
              <a:t>προσανατολισμός μορίων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6643702" y="2786058"/>
            <a:ext cx="2190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Short/ long range</a:t>
            </a:r>
            <a:endParaRPr lang="el-GR" sz="2000" u="sng" dirty="0"/>
          </a:p>
        </p:txBody>
      </p:sp>
      <p:cxnSp>
        <p:nvCxnSpPr>
          <p:cNvPr id="11" name="10 - Ευθύγραμμο βέλος σύνδεσης"/>
          <p:cNvCxnSpPr>
            <a:stCxn id="6" idx="2"/>
          </p:cNvCxnSpPr>
          <p:nvPr/>
        </p:nvCxnSpPr>
        <p:spPr>
          <a:xfrm rot="5400000">
            <a:off x="3204979" y="1450578"/>
            <a:ext cx="630800" cy="20401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>
            <a:stCxn id="6" idx="2"/>
          </p:cNvCxnSpPr>
          <p:nvPr/>
        </p:nvCxnSpPr>
        <p:spPr>
          <a:xfrm rot="16200000" flipH="1">
            <a:off x="4062234" y="2633482"/>
            <a:ext cx="987990" cy="315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>
            <a:stCxn id="6" idx="2"/>
          </p:cNvCxnSpPr>
          <p:nvPr/>
        </p:nvCxnSpPr>
        <p:spPr>
          <a:xfrm rot="16200000" flipH="1">
            <a:off x="5455275" y="1240441"/>
            <a:ext cx="630800" cy="24604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3071802" y="4786322"/>
            <a:ext cx="184056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ym typeface="Wingdings" pitchFamily="2" charset="2"/>
              </a:rPr>
              <a:t>  </a:t>
            </a:r>
            <a:r>
              <a:rPr lang="en-US" sz="2000" b="1" dirty="0" err="1" smtClean="0">
                <a:sym typeface="Wingdings" pitchFamily="2" charset="2"/>
              </a:rPr>
              <a:t>Lyotropic</a:t>
            </a:r>
            <a:endParaRPr lang="en-US" sz="2000" b="1" dirty="0" smtClean="0">
              <a:sym typeface="Wingdings" pitchFamily="2" charset="2"/>
            </a:endParaRPr>
          </a:p>
          <a:p>
            <a:endParaRPr lang="en-US" sz="2000" b="1" dirty="0" smtClean="0">
              <a:sym typeface="Wingdings" pitchFamily="2" charset="2"/>
            </a:endParaRPr>
          </a:p>
          <a:p>
            <a:endParaRPr lang="en-US" sz="2000" b="1" dirty="0" smtClean="0">
              <a:sym typeface="Wingdings" pitchFamily="2" charset="2"/>
            </a:endParaRPr>
          </a:p>
          <a:p>
            <a:endParaRPr lang="el-GR" dirty="0"/>
          </a:p>
        </p:txBody>
      </p:sp>
      <p:sp>
        <p:nvSpPr>
          <p:cNvPr id="16" name="15 - TextBox"/>
          <p:cNvSpPr txBox="1"/>
          <p:nvPr/>
        </p:nvSpPr>
        <p:spPr>
          <a:xfrm>
            <a:off x="5500694" y="4572008"/>
            <a:ext cx="22461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/>
              <a:buChar char="à"/>
            </a:pPr>
            <a:endParaRPr lang="en-US" b="1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sz="2000" b="1" dirty="0" err="1" smtClean="0">
                <a:sym typeface="Wingdings" pitchFamily="2" charset="2"/>
              </a:rPr>
              <a:t>Metalotropic</a:t>
            </a:r>
            <a:r>
              <a:rPr lang="en-US" sz="2000" b="1" dirty="0" smtClean="0">
                <a:sym typeface="Wingdings" pitchFamily="2" charset="2"/>
              </a:rPr>
              <a:t> </a:t>
            </a:r>
            <a:endParaRPr lang="el-GR" b="1" dirty="0" smtClean="0"/>
          </a:p>
          <a:p>
            <a:endParaRPr lang="el-GR" dirty="0"/>
          </a:p>
        </p:txBody>
      </p:sp>
      <p:sp>
        <p:nvSpPr>
          <p:cNvPr id="17" name="16 - Αριστερό άγκιστρο"/>
          <p:cNvSpPr/>
          <p:nvPr/>
        </p:nvSpPr>
        <p:spPr>
          <a:xfrm rot="14435111">
            <a:off x="3135973" y="5213415"/>
            <a:ext cx="500066" cy="1423586"/>
          </a:xfrm>
          <a:prstGeom prst="leftBrac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TextBox"/>
          <p:cNvSpPr txBox="1"/>
          <p:nvPr/>
        </p:nvSpPr>
        <p:spPr>
          <a:xfrm>
            <a:off x="2643174" y="6457890"/>
            <a:ext cx="2945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i="1" dirty="0" smtClean="0"/>
              <a:t>Κυρίως οργανικά μόρια!</a:t>
            </a:r>
            <a:endParaRPr lang="el-GR" sz="2000" i="1" dirty="0"/>
          </a:p>
        </p:txBody>
      </p:sp>
      <p:sp>
        <p:nvSpPr>
          <p:cNvPr id="20" name="19 - Αριστερό άγκιστρο"/>
          <p:cNvSpPr/>
          <p:nvPr/>
        </p:nvSpPr>
        <p:spPr>
          <a:xfrm rot="16200000">
            <a:off x="6734105" y="5154968"/>
            <a:ext cx="357190" cy="1214446"/>
          </a:xfrm>
          <a:prstGeom prst="leftBrac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TextBox"/>
          <p:cNvSpPr txBox="1"/>
          <p:nvPr/>
        </p:nvSpPr>
        <p:spPr>
          <a:xfrm>
            <a:off x="5467994" y="6072206"/>
            <a:ext cx="3676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i="1" dirty="0" smtClean="0"/>
              <a:t>Ανόργανα και οργανικά μόρια.</a:t>
            </a:r>
            <a:endParaRPr lang="el-GR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u="sng" dirty="0" smtClean="0">
                <a:sym typeface="Wingdings" pitchFamily="2" charset="2"/>
              </a:rPr>
              <a:t>Θερμοτροπικοί υγροί κρύσταλλοι </a:t>
            </a:r>
            <a:r>
              <a:rPr lang="en-US" b="1" u="sng" dirty="0" smtClean="0">
                <a:sym typeface="Wingdings" pitchFamily="2" charset="2"/>
              </a:rPr>
              <a:t/>
            </a:r>
            <a:br>
              <a:rPr lang="en-US" b="1" u="sng" dirty="0" smtClean="0">
                <a:sym typeface="Wingdings" pitchFamily="2" charset="2"/>
              </a:rPr>
            </a:br>
            <a:endParaRPr lang="el-GR" u="sng" dirty="0"/>
          </a:p>
        </p:txBody>
      </p:sp>
      <p:sp>
        <p:nvSpPr>
          <p:cNvPr id="4" name="3 - TextBox"/>
          <p:cNvSpPr txBox="1"/>
          <p:nvPr/>
        </p:nvSpPr>
        <p:spPr>
          <a:xfrm>
            <a:off x="0" y="1714488"/>
            <a:ext cx="30718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sz="2000" dirty="0" smtClean="0"/>
              <a:t> Όταν η καθαρή ένωση θερμαίνεται</a:t>
            </a:r>
          </a:p>
          <a:p>
            <a:pPr>
              <a:buFont typeface="Wingdings" pitchFamily="2" charset="2"/>
              <a:buChar char="v"/>
            </a:pPr>
            <a:endParaRPr lang="el-GR" sz="2000" dirty="0" smtClean="0"/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 Η μετατροπή στη φάση εξαρτάται από την αλλαγή στη </a:t>
            </a:r>
            <a:r>
              <a:rPr lang="el-GR" sz="2000" b="1" dirty="0" smtClean="0"/>
              <a:t>θερμοκρασία</a:t>
            </a:r>
            <a:r>
              <a:rPr lang="el-GR" sz="2000" dirty="0" smtClean="0"/>
              <a:t>!</a:t>
            </a:r>
          </a:p>
          <a:p>
            <a:pPr>
              <a:buFont typeface="Wingdings" pitchFamily="2" charset="2"/>
              <a:buChar char="v"/>
            </a:pPr>
            <a:endParaRPr lang="el-GR" sz="2000" dirty="0" smtClean="0"/>
          </a:p>
          <a:p>
            <a:pPr>
              <a:buFont typeface="Wingdings" pitchFamily="2" charset="2"/>
              <a:buChar char="v"/>
            </a:pPr>
            <a:r>
              <a:rPr lang="el-GR" sz="2000" dirty="0" smtClean="0"/>
              <a:t> Τα θερμοτροπικά </a:t>
            </a:r>
            <a:r>
              <a:rPr lang="en-US" sz="2000" dirty="0" smtClean="0"/>
              <a:t>LCs</a:t>
            </a:r>
            <a:r>
              <a:rPr lang="el-GR" sz="2000" dirty="0" smtClean="0"/>
              <a:t> περνούν από διάφορες φάσεις καθώς αλλάζει η Τ.</a:t>
            </a:r>
            <a:endParaRPr lang="el-G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143116"/>
            <a:ext cx="55721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Έλλειψη"/>
          <p:cNvSpPr/>
          <p:nvPr/>
        </p:nvSpPr>
        <p:spPr>
          <a:xfrm>
            <a:off x="4429124" y="4643446"/>
            <a:ext cx="2928958" cy="1785950"/>
          </a:xfrm>
          <a:prstGeom prst="ellipse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" name="9 - Ευθύγραμμο βέλος σύνδεσης"/>
          <p:cNvCxnSpPr>
            <a:endCxn id="8" idx="2"/>
          </p:cNvCxnSpPr>
          <p:nvPr/>
        </p:nvCxnSpPr>
        <p:spPr>
          <a:xfrm>
            <a:off x="2786050" y="4786322"/>
            <a:ext cx="1643074" cy="750099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06680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q"/>
            </a:pPr>
            <a:r>
              <a:rPr lang="el-GR" sz="2800" b="1" dirty="0" smtClean="0"/>
              <a:t> Η διευθέτηση των μορίων στις </a:t>
            </a:r>
            <a:r>
              <a:rPr lang="en-US" sz="2800" b="1" dirty="0" err="1" smtClean="0"/>
              <a:t>Nematic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Smetic</a:t>
            </a:r>
            <a:r>
              <a:rPr lang="en-US" sz="2800" b="1" dirty="0" smtClean="0"/>
              <a:t> and </a:t>
            </a:r>
            <a:r>
              <a:rPr lang="en-US" sz="2800" b="1" dirty="0" err="1" smtClean="0"/>
              <a:t>Cholesteric</a:t>
            </a:r>
            <a:r>
              <a:rPr lang="en-US" sz="2800" b="1" dirty="0" smtClean="0"/>
              <a:t> </a:t>
            </a:r>
            <a:r>
              <a:rPr lang="el-GR" sz="2800" b="1" dirty="0" err="1" smtClean="0"/>
              <a:t>υγροκρυσταλλικές</a:t>
            </a:r>
            <a:r>
              <a:rPr lang="el-GR" sz="2800" b="1" dirty="0" smtClean="0"/>
              <a:t> φάσεις</a:t>
            </a:r>
            <a:endParaRPr lang="el-GR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928802"/>
            <a:ext cx="5062559" cy="369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285720" y="4143380"/>
            <a:ext cx="25955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Nematic</a:t>
            </a:r>
            <a:r>
              <a:rPr lang="en-US" sz="2000" b="1" dirty="0" smtClean="0"/>
              <a:t> phase: </a:t>
            </a:r>
          </a:p>
          <a:p>
            <a:r>
              <a:rPr lang="en-US" dirty="0" smtClean="0"/>
              <a:t>   </a:t>
            </a:r>
            <a:r>
              <a:rPr lang="el-GR" dirty="0" smtClean="0"/>
              <a:t>  </a:t>
            </a:r>
            <a:r>
              <a:rPr lang="en-US" dirty="0" smtClean="0"/>
              <a:t>-</a:t>
            </a:r>
            <a:r>
              <a:rPr lang="en-US" dirty="0" smtClean="0"/>
              <a:t>No positional order</a:t>
            </a:r>
          </a:p>
          <a:p>
            <a:r>
              <a:rPr lang="en-US" dirty="0" smtClean="0"/>
              <a:t>   </a:t>
            </a:r>
            <a:r>
              <a:rPr lang="el-GR" dirty="0" smtClean="0"/>
              <a:t>  </a:t>
            </a:r>
            <a:r>
              <a:rPr lang="en-US" dirty="0" smtClean="0"/>
              <a:t>-</a:t>
            </a:r>
            <a:r>
              <a:rPr lang="en-US" dirty="0" err="1" smtClean="0"/>
              <a:t>Orientational</a:t>
            </a:r>
            <a:r>
              <a:rPr lang="en-US" dirty="0" smtClean="0"/>
              <a:t> order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214282" y="2357430"/>
            <a:ext cx="330571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Smetic</a:t>
            </a:r>
            <a:r>
              <a:rPr lang="en-US" sz="2000" b="1" dirty="0" smtClean="0"/>
              <a:t> phase:</a:t>
            </a:r>
          </a:p>
          <a:p>
            <a:r>
              <a:rPr lang="en-US" dirty="0" smtClean="0"/>
              <a:t>      -Positional order</a:t>
            </a:r>
          </a:p>
          <a:p>
            <a:r>
              <a:rPr lang="en-US" dirty="0" smtClean="0"/>
              <a:t>      -</a:t>
            </a:r>
            <a:r>
              <a:rPr lang="en-US" dirty="0" err="1" smtClean="0"/>
              <a:t>Orientational</a:t>
            </a:r>
            <a:r>
              <a:rPr lang="en-US" dirty="0" smtClean="0"/>
              <a:t> order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liquid like within the layers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214282" y="5657671"/>
            <a:ext cx="498405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Cholesteric</a:t>
            </a:r>
            <a:r>
              <a:rPr lang="en-US" sz="2000" b="1" dirty="0" smtClean="0"/>
              <a:t> phase </a:t>
            </a:r>
            <a:r>
              <a:rPr lang="en-US" dirty="0" smtClean="0"/>
              <a:t>(</a:t>
            </a:r>
            <a:r>
              <a:rPr lang="en-US" dirty="0" err="1" smtClean="0"/>
              <a:t>Chiral</a:t>
            </a:r>
            <a:r>
              <a:rPr lang="en-US" dirty="0" smtClean="0"/>
              <a:t> </a:t>
            </a:r>
            <a:r>
              <a:rPr lang="en-US" dirty="0" err="1" smtClean="0"/>
              <a:t>nematic</a:t>
            </a:r>
            <a:r>
              <a:rPr lang="en-US" dirty="0" smtClean="0"/>
              <a:t> phase)</a:t>
            </a:r>
            <a:r>
              <a:rPr lang="en-US" sz="2000" b="1" dirty="0" smtClean="0"/>
              <a:t>:</a:t>
            </a:r>
            <a:endParaRPr lang="en-US" b="1" dirty="0" smtClean="0"/>
          </a:p>
          <a:p>
            <a:r>
              <a:rPr lang="en-US" dirty="0" smtClean="0"/>
              <a:t>        -no positional order</a:t>
            </a:r>
          </a:p>
          <a:p>
            <a:r>
              <a:rPr lang="en-US" dirty="0" smtClean="0"/>
              <a:t>        -</a:t>
            </a:r>
            <a:r>
              <a:rPr lang="en-US" dirty="0" err="1" smtClean="0"/>
              <a:t>orientational</a:t>
            </a:r>
            <a:r>
              <a:rPr lang="en-US" dirty="0" smtClean="0"/>
              <a:t> order </a:t>
            </a:r>
          </a:p>
          <a:p>
            <a:r>
              <a:rPr lang="en-US" dirty="0" smtClean="0"/>
              <a:t>        -helical structure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στικό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877</TotalTime>
  <Words>508</Words>
  <Application>Microsoft Office PowerPoint</Application>
  <PresentationFormat>Προβολή στην οθόνη (4:3)</PresentationFormat>
  <Paragraphs>117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Αστικό</vt:lpstr>
      <vt:lpstr>Liquid crystals and their applications </vt:lpstr>
      <vt:lpstr>Learning objectives</vt:lpstr>
      <vt:lpstr>States of matter</vt:lpstr>
      <vt:lpstr>Τι είναι ο υγρός κρύσταλλος(LC)?</vt:lpstr>
      <vt:lpstr>Μερικά παραδείγματα LCs</vt:lpstr>
      <vt:lpstr>A brief history </vt:lpstr>
      <vt:lpstr> Φάσεις υγρών κρυστάλλων</vt:lpstr>
      <vt:lpstr>Θερμοτροπικοί υγροί κρύσταλλοι  </vt:lpstr>
      <vt:lpstr> Η διευθέτηση των μορίων στις Nematic, Smetic and Cholesteric υγροκρυσταλλικές φάσεις</vt:lpstr>
      <vt:lpstr>Λυοτροπικοί υγροί κρύσταλλοι</vt:lpstr>
      <vt:lpstr>Εφαρμογές</vt:lpstr>
      <vt:lpstr>Εφαρμογές</vt:lpstr>
      <vt:lpstr>Εφαρμογές</vt:lpstr>
      <vt:lpstr>Εφαρμογές</vt:lpstr>
      <vt:lpstr>Βιβλιογραφία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Liquid crystals and their applications </dc:title>
  <dc:creator>SEVEN</dc:creator>
  <cp:lastModifiedBy>SEVEN</cp:lastModifiedBy>
  <cp:revision>26</cp:revision>
  <dcterms:created xsi:type="dcterms:W3CDTF">2017-05-06T13:57:46Z</dcterms:created>
  <dcterms:modified xsi:type="dcterms:W3CDTF">2017-05-08T08:50:04Z</dcterms:modified>
</cp:coreProperties>
</file>